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82" r:id="rId2"/>
    <p:sldId id="294" r:id="rId3"/>
    <p:sldId id="292" r:id="rId4"/>
    <p:sldId id="283" r:id="rId5"/>
    <p:sldId id="287" r:id="rId6"/>
    <p:sldId id="280" r:id="rId7"/>
    <p:sldId id="288" r:id="rId8"/>
    <p:sldId id="289" r:id="rId9"/>
    <p:sldId id="290" r:id="rId10"/>
    <p:sldId id="291" r:id="rId11"/>
    <p:sldId id="286" r:id="rId12"/>
    <p:sldId id="281" r:id="rId13"/>
    <p:sldId id="29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1">
          <p15:clr>
            <a:srgbClr val="A4A3A4"/>
          </p15:clr>
        </p15:guide>
        <p15:guide id="2" pos="1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9"/>
    <p:restoredTop sz="94659"/>
  </p:normalViewPr>
  <p:slideViewPr>
    <p:cSldViewPr snapToGrid="0" snapToObjects="1" showGuides="1">
      <p:cViewPr varScale="1">
        <p:scale>
          <a:sx n="83" d="100"/>
          <a:sy n="83" d="100"/>
        </p:scale>
        <p:origin x="2112" y="192"/>
      </p:cViewPr>
      <p:guideLst>
        <p:guide orient="horz" pos="2361"/>
        <p:guide pos="1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65663-1B3B-9243-A180-7A8C04C6AB91}" type="datetimeFigureOut">
              <a:rPr lang="en-US" smtClean="0"/>
              <a:t>6/12/18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A5F83-12DB-F34D-8DA9-303EE26AA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7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A5F83-12DB-F34D-8DA9-303EE26AA5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70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A5F83-12DB-F34D-8DA9-303EE26AA5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29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A5F83-12DB-F34D-8DA9-303EE26AA55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29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A5F83-12DB-F34D-8DA9-303EE26AA55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29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A5F83-12DB-F34D-8DA9-303EE26AA55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29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A5F83-12DB-F34D-8DA9-303EE26AA55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29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A5F83-12DB-F34D-8DA9-303EE26AA55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29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A5F83-12DB-F34D-8DA9-303EE26AA55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29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A5F83-12DB-F34D-8DA9-303EE26AA55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29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A5F83-12DB-F34D-8DA9-303EE26AA55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29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A5F83-12DB-F34D-8DA9-303EE26AA55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297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A5F83-12DB-F34D-8DA9-303EE26AA55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94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F-42FE-914F-8DA4-CF3E2AA67B14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79AC-245A-554E-A3D5-509411E06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00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F-42FE-914F-8DA4-CF3E2AA67B14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79AC-245A-554E-A3D5-509411E06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141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F-42FE-914F-8DA4-CF3E2AA67B14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79AC-245A-554E-A3D5-509411E06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55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F-42FE-914F-8DA4-CF3E2AA67B14}" type="datetimeFigureOut">
              <a:rPr lang="en-US" smtClean="0"/>
              <a:t>6/12/18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79AC-245A-554E-A3D5-509411E06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35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F-42FE-914F-8DA4-CF3E2AA67B14}" type="datetimeFigureOut">
              <a:rPr lang="en-US" smtClean="0"/>
              <a:t>6/12/18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79AC-245A-554E-A3D5-509411E06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24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F-42FE-914F-8DA4-CF3E2AA67B14}" type="datetimeFigureOut">
              <a:rPr lang="en-US" smtClean="0"/>
              <a:t>6/12/18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79AC-245A-554E-A3D5-509411E06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40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F-42FE-914F-8DA4-CF3E2AA67B14}" type="datetimeFigureOut">
              <a:rPr lang="en-US" smtClean="0"/>
              <a:t>6/12/18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79AC-245A-554E-A3D5-509411E06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87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F-42FE-914F-8DA4-CF3E2AA67B14}" type="datetimeFigureOut">
              <a:rPr lang="en-US" smtClean="0"/>
              <a:t>6/12/18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79AC-245A-554E-A3D5-509411E06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93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F-42FE-914F-8DA4-CF3E2AA67B14}" type="datetimeFigureOut">
              <a:rPr lang="en-US" smtClean="0"/>
              <a:t>6/12/18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79AC-245A-554E-A3D5-509411E06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24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F-42FE-914F-8DA4-CF3E2AA67B14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79AC-245A-554E-A3D5-509411E06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104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F-42FE-914F-8DA4-CF3E2AA67B14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79AC-245A-554E-A3D5-509411E06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15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FB2BF-42FE-914F-8DA4-CF3E2AA67B14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379AC-245A-554E-A3D5-509411E06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611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8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AI 090913 (14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990" y="0"/>
            <a:ext cx="9686334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799" y="0"/>
            <a:ext cx="60569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pc="3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cs typeface="Stencil"/>
              </a:rPr>
              <a:t>Liability Aspects:</a:t>
            </a:r>
            <a:br>
              <a:rPr lang="en-US" sz="4800" b="1" spc="300" dirty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cs typeface="Stencil"/>
              </a:rPr>
            </a:br>
            <a:r>
              <a:rPr lang="en-US" sz="3200" b="1" spc="3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cs typeface="Stencil"/>
              </a:rPr>
              <a:t>Using Chemical Agents in a Modern Tactical Environment!</a:t>
            </a:r>
          </a:p>
          <a:p>
            <a:endParaRPr lang="en-US" b="1" spc="300" dirty="0">
              <a:ln>
                <a:solidFill>
                  <a:schemeClr val="tx1"/>
                </a:solidFill>
              </a:ln>
              <a:solidFill>
                <a:schemeClr val="accent6">
                  <a:lumMod val="75000"/>
                </a:schemeClr>
              </a:solidFill>
              <a:cs typeface="Stencil"/>
            </a:endParaRPr>
          </a:p>
          <a:p>
            <a:endParaRPr lang="en-US" b="1" spc="300" dirty="0">
              <a:ln>
                <a:solidFill>
                  <a:schemeClr val="tx1"/>
                </a:solidFill>
              </a:ln>
              <a:solidFill>
                <a:srgbClr val="948A54"/>
              </a:solidFill>
              <a:cs typeface="Stencil"/>
            </a:endParaRPr>
          </a:p>
          <a:p>
            <a:endParaRPr lang="en-US" b="1" spc="300" dirty="0">
              <a:ln>
                <a:solidFill>
                  <a:schemeClr val="tx1"/>
                </a:solidFill>
              </a:ln>
              <a:solidFill>
                <a:srgbClr val="948A54"/>
              </a:solidFill>
              <a:cs typeface="Stencil"/>
            </a:endParaRPr>
          </a:p>
          <a:p>
            <a:endParaRPr lang="en-US" b="1" spc="300" dirty="0">
              <a:ln>
                <a:solidFill>
                  <a:schemeClr val="tx1"/>
                </a:solidFill>
              </a:ln>
              <a:solidFill>
                <a:srgbClr val="948A54"/>
              </a:solidFill>
              <a:cs typeface="Stencil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E37992-47E4-F541-89ED-BEA6D0814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806" y="6079524"/>
            <a:ext cx="2474697" cy="77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489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870" y="758665"/>
            <a:ext cx="7772400" cy="893875"/>
          </a:xfrm>
        </p:spPr>
        <p:txBody>
          <a:bodyPr>
            <a:noAutofit/>
          </a:bodyPr>
          <a:lstStyle/>
          <a:p>
            <a:pPr algn="l"/>
            <a:r>
              <a:rPr lang="en-US" b="1" spc="3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+mn-lt"/>
                <a:cs typeface="Stencil"/>
              </a:rPr>
              <a:t>Breakout Group Exercise: </a:t>
            </a:r>
            <a:endParaRPr lang="en-US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57" y="1802445"/>
            <a:ext cx="8224625" cy="4794480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</a:rPr>
              <a:t>   </a:t>
            </a:r>
            <a:r>
              <a:rPr lang="en-US" sz="3600" b="1" dirty="0">
                <a:solidFill>
                  <a:srgbClr val="000000"/>
                </a:solidFill>
              </a:rPr>
              <a:t>As a CAI Team:  </a:t>
            </a:r>
          </a:p>
          <a:p>
            <a:pPr algn="l"/>
            <a:endParaRPr lang="en-US" sz="1800" b="1" dirty="0">
              <a:solidFill>
                <a:schemeClr val="bg2">
                  <a:lumMod val="75000"/>
                </a:schemeClr>
              </a:solidFill>
            </a:endParaRPr>
          </a:p>
          <a:p>
            <a:pPr marL="858838" indent="-514350" algn="l">
              <a:buAutoNum type="arabicPeriod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What is the biggest Liability Issue on your Team? </a:t>
            </a:r>
          </a:p>
          <a:p>
            <a:pPr marL="858838" indent="-514350" algn="l">
              <a:buAutoNum type="arabicPeriod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As a new CAI, how are you going to fix it?</a:t>
            </a:r>
          </a:p>
          <a:p>
            <a:pPr marL="858838" indent="-514350" algn="l">
              <a:buAutoNum type="arabicPeriod"/>
            </a:pPr>
            <a:endParaRPr lang="en-US" sz="2800" b="1" dirty="0">
              <a:solidFill>
                <a:schemeClr val="bg2">
                  <a:lumMod val="75000"/>
                </a:schemeClr>
              </a:solidFill>
            </a:endParaRPr>
          </a:p>
          <a:p>
            <a:pPr marL="344488" algn="l"/>
            <a:endParaRPr lang="en-US" b="1" dirty="0">
              <a:solidFill>
                <a:srgbClr val="000000"/>
              </a:solidFill>
            </a:endParaRPr>
          </a:p>
          <a:p>
            <a:pPr algn="l"/>
            <a:r>
              <a:rPr lang="en-US" sz="6000" b="1" dirty="0">
                <a:solidFill>
                  <a:srgbClr val="FF0000"/>
                </a:solidFill>
              </a:rPr>
              <a:t>         </a:t>
            </a:r>
            <a:r>
              <a:rPr lang="en-US" sz="6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1 Minute Brief</a:t>
            </a:r>
          </a:p>
          <a:p>
            <a:pPr algn="l"/>
            <a:r>
              <a:rPr lang="en-US" sz="2800" dirty="0"/>
              <a:t>		</a:t>
            </a:r>
          </a:p>
        </p:txBody>
      </p:sp>
      <p:pic>
        <p:nvPicPr>
          <p:cNvPr id="7" name="Picture 6" descr="cai-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518" y="75675"/>
            <a:ext cx="647084" cy="4309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8537" y="53711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459E3E-9E96-F94A-9BDB-F262004BC8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866" y="63099"/>
            <a:ext cx="1734602" cy="54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846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893875"/>
          </a:xfrm>
        </p:spPr>
        <p:txBody>
          <a:bodyPr>
            <a:noAutofit/>
          </a:bodyPr>
          <a:lstStyle/>
          <a:p>
            <a:pPr algn="l"/>
            <a:r>
              <a:rPr lang="en-US" sz="6000" b="1" spc="3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+mn-lt"/>
                <a:cs typeface="Stencil"/>
              </a:rPr>
              <a:t>Liability:</a:t>
            </a:r>
            <a:endParaRPr lang="en-US" sz="60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132" y="1705501"/>
            <a:ext cx="8224625" cy="4794480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</a:rPr>
              <a:t>   First, a few questions</a:t>
            </a:r>
            <a:r>
              <a:rPr lang="is-IS" b="1" dirty="0">
                <a:solidFill>
                  <a:srgbClr val="000000"/>
                </a:solidFill>
              </a:rPr>
              <a:t>…..</a:t>
            </a:r>
            <a:endParaRPr lang="en-US" b="1" dirty="0">
              <a:solidFill>
                <a:srgbClr val="000000"/>
              </a:solidFill>
            </a:endParaRPr>
          </a:p>
          <a:p>
            <a:pPr algn="l"/>
            <a:endParaRPr lang="en-US" sz="800" dirty="0">
              <a:solidFill>
                <a:schemeClr val="accent6">
                  <a:lumMod val="75000"/>
                </a:schemeClr>
              </a:solidFill>
            </a:endParaRPr>
          </a:p>
          <a:p>
            <a:pPr marL="1033463" lvl="1" indent="-350838" algn="l">
              <a:buFont typeface="Arial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Why do we use Chemical Agents? </a:t>
            </a:r>
          </a:p>
          <a:p>
            <a:pPr marL="1033463" lvl="1" indent="-350838" algn="l">
              <a:buFont typeface="Arial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Are there risks to deploying Chemical       Agents?</a:t>
            </a:r>
          </a:p>
          <a:p>
            <a:pPr marL="1033463" lvl="1" indent="-350838" algn="l">
              <a:buFont typeface="Arial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Can/Has Chemical Agents killed people?</a:t>
            </a:r>
          </a:p>
          <a:p>
            <a:pPr marL="1033463" lvl="1" indent="-350838" algn="l">
              <a:buFont typeface="Arial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Does your knowledge as an Instructor          affect Liability?</a:t>
            </a:r>
          </a:p>
          <a:p>
            <a:pPr marL="1033463" lvl="1" indent="-350838" algn="l">
              <a:buFont typeface="Arial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Does you and your SWAT Team’s knowledge of Chemical Agents affect Liability? </a:t>
            </a:r>
          </a:p>
          <a:p>
            <a:pPr marL="682625" lvl="1" algn="l"/>
            <a:r>
              <a:rPr lang="en-US" dirty="0">
                <a:solidFill>
                  <a:srgbClr val="0000FF"/>
                </a:solidFill>
              </a:rPr>
              <a:t> </a:t>
            </a:r>
          </a:p>
          <a:p>
            <a:pPr algn="l"/>
            <a:r>
              <a:rPr lang="en-US" sz="2800" dirty="0"/>
              <a:t>	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8537" y="53711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20AF1F-847B-0C49-A013-CD8A415FB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866" y="63099"/>
            <a:ext cx="1734602" cy="545661"/>
          </a:xfrm>
          <a:prstGeom prst="rect">
            <a:avLst/>
          </a:prstGeom>
        </p:spPr>
      </p:pic>
      <p:pic>
        <p:nvPicPr>
          <p:cNvPr id="10" name="Picture 9" descr="cai-logo.jpg">
            <a:extLst>
              <a:ext uri="{FF2B5EF4-FFF2-40B4-BE49-F238E27FC236}">
                <a16:creationId xmlns:a16="http://schemas.microsoft.com/office/drawing/2014/main" id="{B376EDA9-12DC-634A-ADC2-FD482C79F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518" y="75675"/>
            <a:ext cx="647084" cy="4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4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893875"/>
          </a:xfrm>
        </p:spPr>
        <p:txBody>
          <a:bodyPr>
            <a:noAutofit/>
          </a:bodyPr>
          <a:lstStyle/>
          <a:p>
            <a:pPr algn="l"/>
            <a:r>
              <a:rPr lang="en-US" sz="6000" b="1" spc="3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cs typeface="Stencil"/>
              </a:rPr>
              <a:t>Liability: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27" y="1748866"/>
            <a:ext cx="8224625" cy="4794480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</a:rPr>
              <a:t>   What can get us in Trouble</a:t>
            </a:r>
          </a:p>
          <a:p>
            <a:pPr marL="682625" lvl="1"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The quantity of Chemical Agents used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Can we use too much Chemical Agents? 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What’s your team’s philosophy on the              amount of gas used?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Understanding “Reasonable” as it relates to deploying Chemical Agents!     </a:t>
            </a:r>
          </a:p>
          <a:p>
            <a:pPr marL="1139825" lvl="2" algn="l"/>
            <a:endParaRPr lang="en-US" dirty="0">
              <a:solidFill>
                <a:schemeClr val="tx1"/>
              </a:solidFill>
            </a:endParaRPr>
          </a:p>
          <a:p>
            <a:pPr marL="1139825" lvl="2"/>
            <a:r>
              <a:rPr lang="en-US" b="1">
                <a:solidFill>
                  <a:srgbClr val="FF0000"/>
                </a:solidFill>
              </a:rPr>
              <a:t>   </a:t>
            </a:r>
            <a:endParaRPr lang="en-US" b="1" dirty="0">
              <a:solidFill>
                <a:srgbClr val="FF0000"/>
              </a:solidFill>
            </a:endParaRPr>
          </a:p>
          <a:p>
            <a:pPr marL="1139825" lvl="2" algn="l"/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marL="682625" lvl="1" algn="l"/>
            <a:r>
              <a:rPr lang="en-US" dirty="0">
                <a:solidFill>
                  <a:srgbClr val="0000FF"/>
                </a:solidFill>
              </a:rPr>
              <a:t> </a:t>
            </a:r>
          </a:p>
          <a:p>
            <a:pPr algn="l"/>
            <a:r>
              <a:rPr lang="en-US" sz="2800" dirty="0"/>
              <a:t>	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B721EE-5BF0-B743-9BC6-F52792745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866" y="63099"/>
            <a:ext cx="1734602" cy="545661"/>
          </a:xfrm>
          <a:prstGeom prst="rect">
            <a:avLst/>
          </a:prstGeom>
        </p:spPr>
      </p:pic>
      <p:pic>
        <p:nvPicPr>
          <p:cNvPr id="10" name="Picture 9" descr="cai-logo.jpg">
            <a:extLst>
              <a:ext uri="{FF2B5EF4-FFF2-40B4-BE49-F238E27FC236}">
                <a16:creationId xmlns:a16="http://schemas.microsoft.com/office/drawing/2014/main" id="{1B06AC4E-0F9A-AE4E-8B67-4870B01D6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518" y="75675"/>
            <a:ext cx="647084" cy="4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65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893875"/>
          </a:xfrm>
        </p:spPr>
        <p:txBody>
          <a:bodyPr>
            <a:noAutofit/>
          </a:bodyPr>
          <a:lstStyle/>
          <a:p>
            <a:pPr algn="l"/>
            <a:r>
              <a:rPr lang="en-US" sz="6000" b="1" spc="3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cs typeface="Stencil"/>
              </a:rPr>
              <a:t>Liability: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610" y="1736476"/>
            <a:ext cx="8177560" cy="4794480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</a:rPr>
              <a:t>   What can get us in Trouble</a:t>
            </a:r>
          </a:p>
          <a:p>
            <a:pPr marL="682625" lvl="1"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Not Decontaminating Structures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Do we have a responsibility (City, County, Team) to “Decon” a structure? 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Reasonableness in our Approach! Going the extra effort</a:t>
            </a:r>
            <a:r>
              <a:rPr lang="is-IS" dirty="0">
                <a:solidFill>
                  <a:srgbClr val="000000"/>
                </a:solidFill>
              </a:rPr>
              <a:t>…</a:t>
            </a:r>
            <a:endParaRPr lang="en-US" dirty="0">
              <a:solidFill>
                <a:srgbClr val="000000"/>
              </a:solidFill>
            </a:endParaRP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Warning Notices (samples)</a:t>
            </a:r>
          </a:p>
          <a:p>
            <a:pPr marL="1139825" lvl="2" algn="l"/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03225" lvl="2" algn="l"/>
            <a:r>
              <a:rPr lang="en-US" b="1" i="1" dirty="0">
                <a:solidFill>
                  <a:srgbClr val="FF0000"/>
                </a:solidFill>
              </a:rPr>
              <a:t>“We decon today, so we can gas tomorrow”</a:t>
            </a: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marL="682625" lvl="1" algn="l"/>
            <a:r>
              <a:rPr lang="en-US" dirty="0">
                <a:solidFill>
                  <a:srgbClr val="0000FF"/>
                </a:solidFill>
              </a:rPr>
              <a:t> </a:t>
            </a:r>
          </a:p>
          <a:p>
            <a:pPr algn="l"/>
            <a:r>
              <a:rPr lang="en-US" sz="2800" dirty="0"/>
              <a:t>		</a:t>
            </a:r>
          </a:p>
        </p:txBody>
      </p:sp>
      <p:pic>
        <p:nvPicPr>
          <p:cNvPr id="8" name="Picture 7" descr="CA_Warnin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912" y="4155053"/>
            <a:ext cx="1785258" cy="23103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28555C-0CB3-4944-970C-0077E6D9E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866" y="63099"/>
            <a:ext cx="1734602" cy="545661"/>
          </a:xfrm>
          <a:prstGeom prst="rect">
            <a:avLst/>
          </a:prstGeom>
        </p:spPr>
      </p:pic>
      <p:pic>
        <p:nvPicPr>
          <p:cNvPr id="11" name="Picture 10" descr="cai-logo.jpg">
            <a:extLst>
              <a:ext uri="{FF2B5EF4-FFF2-40B4-BE49-F238E27FC236}">
                <a16:creationId xmlns:a16="http://schemas.microsoft.com/office/drawing/2014/main" id="{29FF1F1F-9C3C-F347-A6C6-72A670ACEE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518" y="75675"/>
            <a:ext cx="647084" cy="4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10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9376" y="1782755"/>
            <a:ext cx="8224625" cy="4794480"/>
          </a:xfrm>
        </p:spPr>
        <p:txBody>
          <a:bodyPr>
            <a:noAutofit/>
          </a:bodyPr>
          <a:lstStyle/>
          <a:p>
            <a:pPr marL="284163" indent="-284163" algn="l"/>
            <a:r>
              <a:rPr lang="en-US" dirty="0"/>
              <a:t>  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endParaRPr lang="en-US" dirty="0"/>
          </a:p>
        </p:txBody>
      </p:sp>
      <p:pic>
        <p:nvPicPr>
          <p:cNvPr id="5" name="Picture 4" descr="Chemical Agents Warning SDS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57" y="371301"/>
            <a:ext cx="4230154" cy="5474316"/>
          </a:xfrm>
          <a:prstGeom prst="rect">
            <a:avLst/>
          </a:prstGeom>
        </p:spPr>
      </p:pic>
      <p:pic>
        <p:nvPicPr>
          <p:cNvPr id="10" name="Picture 9" descr="Comm Ceneter memo for chem agent warning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553" y="1818258"/>
            <a:ext cx="6358726" cy="82289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63FDB2-D6E7-0C4D-9CD2-ED6464BCA4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866" y="63099"/>
            <a:ext cx="1734602" cy="545661"/>
          </a:xfrm>
          <a:prstGeom prst="rect">
            <a:avLst/>
          </a:prstGeom>
        </p:spPr>
      </p:pic>
      <p:pic>
        <p:nvPicPr>
          <p:cNvPr id="12" name="Picture 11" descr="cai-logo.jpg">
            <a:extLst>
              <a:ext uri="{FF2B5EF4-FFF2-40B4-BE49-F238E27FC236}">
                <a16:creationId xmlns:a16="http://schemas.microsoft.com/office/drawing/2014/main" id="{A2CAA603-A706-DB42-8E1E-9958510F9E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518" y="75675"/>
            <a:ext cx="647084" cy="4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14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893875"/>
          </a:xfrm>
        </p:spPr>
        <p:txBody>
          <a:bodyPr>
            <a:noAutofit/>
          </a:bodyPr>
          <a:lstStyle/>
          <a:p>
            <a:pPr algn="l"/>
            <a:r>
              <a:rPr lang="en-US" sz="6000" b="1" spc="3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cs typeface="Stencil"/>
              </a:rPr>
              <a:t>Liability: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108" y="1734634"/>
            <a:ext cx="8224625" cy="4852078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</a:rPr>
              <a:t>   What can get us in Trouble</a:t>
            </a:r>
          </a:p>
          <a:p>
            <a:pPr marL="682625" lvl="1"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Not Collecting Evidence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Gather all expended Munitions (Tactical / MMF)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Photograph and Video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Book as Evidence when possible                    (expended chemical agents might                              not be able to be booked)</a:t>
            </a:r>
          </a:p>
          <a:p>
            <a:pPr marL="1139825" lvl="2" algn="l"/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marL="682625" lvl="1" algn="l"/>
            <a:r>
              <a:rPr lang="en-US" dirty="0">
                <a:solidFill>
                  <a:srgbClr val="0000FF"/>
                </a:solidFill>
              </a:rPr>
              <a:t> </a:t>
            </a:r>
          </a:p>
          <a:p>
            <a:pPr algn="l"/>
            <a:r>
              <a:rPr lang="en-US" sz="2800" dirty="0"/>
              <a:t>		</a:t>
            </a:r>
          </a:p>
        </p:txBody>
      </p:sp>
      <p:pic>
        <p:nvPicPr>
          <p:cNvPr id="9" name="Picture 8" descr="2014 819 gas fw"/>
          <p:cNvPicPr/>
          <p:nvPr/>
        </p:nvPicPr>
        <p:blipFill rotWithShape="1">
          <a:blip r:embed="rId3" cstate="print"/>
          <a:srcRect l="12155" r="19122"/>
          <a:stretch/>
        </p:blipFill>
        <p:spPr bwMode="auto">
          <a:xfrm>
            <a:off x="6928734" y="4929772"/>
            <a:ext cx="2103120" cy="1736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610255-0079-F44E-9B43-210617841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866" y="63099"/>
            <a:ext cx="1734602" cy="545661"/>
          </a:xfrm>
          <a:prstGeom prst="rect">
            <a:avLst/>
          </a:prstGeom>
        </p:spPr>
      </p:pic>
      <p:pic>
        <p:nvPicPr>
          <p:cNvPr id="11" name="Picture 10" descr="cai-logo.jpg">
            <a:extLst>
              <a:ext uri="{FF2B5EF4-FFF2-40B4-BE49-F238E27FC236}">
                <a16:creationId xmlns:a16="http://schemas.microsoft.com/office/drawing/2014/main" id="{34AC3329-54A2-3948-A02E-CBDB519080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518" y="75675"/>
            <a:ext cx="647084" cy="4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02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893875"/>
          </a:xfrm>
        </p:spPr>
        <p:txBody>
          <a:bodyPr>
            <a:noAutofit/>
          </a:bodyPr>
          <a:lstStyle/>
          <a:p>
            <a:pPr algn="l"/>
            <a:r>
              <a:rPr lang="en-US" sz="6000" b="1" spc="3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cs typeface="Stencil"/>
              </a:rPr>
              <a:t>Liability: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28" y="1740829"/>
            <a:ext cx="8224625" cy="4845883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</a:rPr>
              <a:t>   What can get us in Trouble</a:t>
            </a:r>
          </a:p>
          <a:p>
            <a:pPr marL="682625" lvl="1"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Quality and Type of Training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Will your training be called into question? 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How do you limit your liability exposure? </a:t>
            </a:r>
          </a:p>
          <a:p>
            <a:pPr marL="1947863" lvl="3" indent="-350838" algn="l">
              <a:buFont typeface="Arial"/>
              <a:buChar char="•"/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Training that reflects your mission? </a:t>
            </a:r>
          </a:p>
          <a:p>
            <a:pPr marL="1947863" lvl="3" indent="-350838" algn="l">
              <a:buFont typeface="Arial"/>
              <a:buChar char="•"/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Operator Proficiency</a:t>
            </a:r>
          </a:p>
          <a:p>
            <a:pPr marL="2405063" lvl="4" indent="-350838" algn="l">
              <a:buFont typeface="Arial"/>
              <a:buChar char="•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Launchers</a:t>
            </a:r>
          </a:p>
          <a:p>
            <a:pPr marL="2405063" lvl="4" indent="-350838" algn="l">
              <a:buFont typeface="Arial"/>
              <a:buChar char="•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APR’s</a:t>
            </a:r>
          </a:p>
          <a:p>
            <a:pPr marL="2405063" lvl="4" indent="-350838" algn="l">
              <a:buFont typeface="Arial"/>
              <a:buChar char="•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 live Agent</a:t>
            </a:r>
          </a:p>
          <a:p>
            <a:pPr marL="1947863" lvl="3" indent="-350838" algn="l">
              <a:buFont typeface="Arial"/>
              <a:buChar char="•"/>
            </a:pPr>
            <a:r>
              <a:rPr lang="en-US" dirty="0">
                <a:solidFill>
                  <a:srgbClr val="4F6228"/>
                </a:solidFill>
              </a:rPr>
              <a:t>Fit Testing</a:t>
            </a:r>
          </a:p>
          <a:p>
            <a:pPr marL="1947863" lvl="3" indent="-350838" algn="l">
              <a:buFont typeface="Arial"/>
              <a:buChar char="•"/>
            </a:pPr>
            <a:r>
              <a:rPr lang="en-US" dirty="0">
                <a:solidFill>
                  <a:srgbClr val="4F6228"/>
                </a:solidFill>
              </a:rPr>
              <a:t>Validate through your own human testing!</a:t>
            </a:r>
          </a:p>
          <a:p>
            <a:pPr marL="1947863" lvl="3" indent="-350838" algn="l">
              <a:buFont typeface="Arial"/>
              <a:buChar char="•"/>
            </a:pPr>
            <a:r>
              <a:rPr lang="en-US" dirty="0">
                <a:solidFill>
                  <a:srgbClr val="4F6228"/>
                </a:solidFill>
              </a:rPr>
              <a:t>Documentation of Training - Lesson Plans, Rosters, etc. </a:t>
            </a:r>
          </a:p>
          <a:p>
            <a:pPr marL="1947863" lvl="3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marL="682625" lvl="1" algn="l"/>
            <a:r>
              <a:rPr lang="en-US" dirty="0">
                <a:solidFill>
                  <a:srgbClr val="0000FF"/>
                </a:solidFill>
              </a:rPr>
              <a:t> </a:t>
            </a:r>
          </a:p>
          <a:p>
            <a:pPr algn="l"/>
            <a:r>
              <a:rPr lang="en-US" sz="2800" dirty="0"/>
              <a:t>	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1A377A-8549-344C-A092-DDD56093C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866" y="63099"/>
            <a:ext cx="1734602" cy="545661"/>
          </a:xfrm>
          <a:prstGeom prst="rect">
            <a:avLst/>
          </a:prstGeom>
        </p:spPr>
      </p:pic>
      <p:pic>
        <p:nvPicPr>
          <p:cNvPr id="10" name="Picture 9" descr="cai-logo.jpg">
            <a:extLst>
              <a:ext uri="{FF2B5EF4-FFF2-40B4-BE49-F238E27FC236}">
                <a16:creationId xmlns:a16="http://schemas.microsoft.com/office/drawing/2014/main" id="{1802C471-0F20-B342-A5A2-1FFF7CF4A6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518" y="75675"/>
            <a:ext cx="647084" cy="4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64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893875"/>
          </a:xfrm>
        </p:spPr>
        <p:txBody>
          <a:bodyPr>
            <a:noAutofit/>
          </a:bodyPr>
          <a:lstStyle/>
          <a:p>
            <a:pPr algn="l"/>
            <a:r>
              <a:rPr lang="en-US" sz="6000" b="1" spc="3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cs typeface="Stencil"/>
              </a:rPr>
              <a:t>Liability: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8439" y="1728439"/>
            <a:ext cx="8295270" cy="4790127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</a:rPr>
              <a:t>   What can get us in Trouble</a:t>
            </a:r>
          </a:p>
          <a:p>
            <a:pPr algn="l"/>
            <a:endParaRPr lang="en-US" sz="800" dirty="0"/>
          </a:p>
          <a:p>
            <a:pPr marL="1033463" lvl="1" indent="-350838" algn="l">
              <a:buFont typeface="Arial"/>
              <a:buChar char="•"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Burning Structures Down</a:t>
            </a:r>
          </a:p>
          <a:p>
            <a:pPr marL="1490663" lvl="2" indent="-177800" algn="l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All Aspects of your Chemical Agents Program          will be scrutinized? </a:t>
            </a:r>
          </a:p>
          <a:p>
            <a:pPr marL="1490663" lvl="2" indent="-177800" algn="l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How do we explain/justify burning a structure  down? </a:t>
            </a:r>
          </a:p>
          <a:p>
            <a:pPr marL="1490663" lvl="2" indent="-177800" algn="l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How do we avoid burning a structure down? </a:t>
            </a:r>
          </a:p>
          <a:p>
            <a:pPr marL="1947863" lvl="3" indent="-350838" algn="l">
              <a:buFont typeface="Arial"/>
              <a:buChar char="•"/>
            </a:pPr>
            <a:r>
              <a:rPr lang="en-US" dirty="0" err="1">
                <a:solidFill>
                  <a:schemeClr val="accent3">
                    <a:lumMod val="50000"/>
                  </a:schemeClr>
                </a:solidFill>
              </a:rPr>
              <a:t>Burnsafe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/Gas Ram type devices</a:t>
            </a:r>
          </a:p>
          <a:p>
            <a:pPr marL="1947863" lvl="3" indent="-350838" algn="l">
              <a:buFont typeface="Arial"/>
              <a:buChar char="•"/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Baffled Grenade type devices </a:t>
            </a:r>
          </a:p>
          <a:p>
            <a:pPr marL="1947863" lvl="3" indent="-350838" algn="l">
              <a:buFont typeface="Arial"/>
              <a:buChar char="•"/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Non-pyro munitions </a:t>
            </a:r>
          </a:p>
          <a:p>
            <a:pPr marL="1947863" lvl="3" indent="-350838" algn="l">
              <a:buFont typeface="Arial"/>
              <a:buChar char="•"/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Knowing our Business! </a:t>
            </a: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marL="682625" lvl="1" algn="l"/>
            <a:r>
              <a:rPr lang="en-US" dirty="0">
                <a:solidFill>
                  <a:srgbClr val="0000FF"/>
                </a:solidFill>
              </a:rPr>
              <a:t> </a:t>
            </a:r>
          </a:p>
          <a:p>
            <a:pPr algn="l"/>
            <a:r>
              <a:rPr lang="en-US" sz="2800" dirty="0"/>
              <a:t>		</a:t>
            </a:r>
          </a:p>
        </p:txBody>
      </p:sp>
      <p:pic>
        <p:nvPicPr>
          <p:cNvPr id="8" name="Picture 7" descr="shootout_8-31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805" y="5223306"/>
            <a:ext cx="1362889" cy="1477831"/>
          </a:xfrm>
          <a:prstGeom prst="rect">
            <a:avLst/>
          </a:prstGeom>
        </p:spPr>
      </p:pic>
      <p:pic>
        <p:nvPicPr>
          <p:cNvPr id="4" name="Picture 3" descr="V0012057373--70606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09" y="5754312"/>
            <a:ext cx="1567734" cy="946826"/>
          </a:xfrm>
          <a:prstGeom prst="rect">
            <a:avLst/>
          </a:prstGeom>
        </p:spPr>
      </p:pic>
      <p:pic>
        <p:nvPicPr>
          <p:cNvPr id="5" name="Picture 4" descr="CAI 020816 (59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09" y="3249526"/>
            <a:ext cx="1567734" cy="1231286"/>
          </a:xfrm>
          <a:prstGeom prst="rect">
            <a:avLst/>
          </a:prstGeom>
        </p:spPr>
      </p:pic>
      <p:pic>
        <p:nvPicPr>
          <p:cNvPr id="9" name="Picture 8" descr="CAI 042912 MASTER 6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09" y="4480812"/>
            <a:ext cx="1567734" cy="127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1EE836-66A6-C845-804B-A92B9C4584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0866" y="63099"/>
            <a:ext cx="1734602" cy="545661"/>
          </a:xfrm>
          <a:prstGeom prst="rect">
            <a:avLst/>
          </a:prstGeom>
        </p:spPr>
      </p:pic>
      <p:pic>
        <p:nvPicPr>
          <p:cNvPr id="12" name="Picture 11" descr="cai-logo.jpg">
            <a:extLst>
              <a:ext uri="{FF2B5EF4-FFF2-40B4-BE49-F238E27FC236}">
                <a16:creationId xmlns:a16="http://schemas.microsoft.com/office/drawing/2014/main" id="{19FFB833-D27A-FF4E-A5A4-1522B1A814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518" y="75675"/>
            <a:ext cx="647084" cy="4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30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893875"/>
          </a:xfrm>
        </p:spPr>
        <p:txBody>
          <a:bodyPr>
            <a:noAutofit/>
          </a:bodyPr>
          <a:lstStyle/>
          <a:p>
            <a:pPr algn="l"/>
            <a:r>
              <a:rPr lang="en-US" sz="6000" b="1" spc="3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cs typeface="Stencil"/>
              </a:rPr>
              <a:t>Liability: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245" y="1748866"/>
            <a:ext cx="8301464" cy="4794480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</a:rPr>
              <a:t>   What can get us in Trouble</a:t>
            </a:r>
          </a:p>
          <a:p>
            <a:pPr algn="l"/>
            <a:endParaRPr lang="en-US" sz="800" dirty="0"/>
          </a:p>
          <a:p>
            <a:pPr marL="1033463" lvl="1" indent="-350838" algn="l">
              <a:buFont typeface="Arial"/>
              <a:buChar char="•"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Not Knowing our Business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As Instructors, what responsibility do we have to ourselves, our team, our organization? 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The tactical use of Chemical Agents is both science and art!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This discipline requires considerable “self study”. The amount of “self study” directly correlates to your programs success. </a:t>
            </a:r>
          </a:p>
          <a:p>
            <a:pPr marL="1490663" lvl="2" indent="-350838" algn="l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Society demands we </a:t>
            </a:r>
            <a:r>
              <a:rPr lang="en-US" b="1" u="sng" dirty="0">
                <a:solidFill>
                  <a:srgbClr val="FF0000"/>
                </a:solidFill>
              </a:rPr>
              <a:t>Know our Business!  </a:t>
            </a: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490663" lvl="2" indent="-350838" algn="l">
              <a:buFont typeface="Arial"/>
              <a:buChar char="•"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marL="682625" lvl="1" algn="l"/>
            <a:r>
              <a:rPr lang="en-US" dirty="0">
                <a:solidFill>
                  <a:srgbClr val="0000FF"/>
                </a:solidFill>
              </a:rPr>
              <a:t> </a:t>
            </a:r>
          </a:p>
          <a:p>
            <a:pPr algn="l"/>
            <a:r>
              <a:rPr lang="en-US" sz="2800" dirty="0"/>
              <a:t>	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2E47D2-4D92-A54C-8820-D00F280F4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866" y="63099"/>
            <a:ext cx="1734602" cy="545661"/>
          </a:xfrm>
          <a:prstGeom prst="rect">
            <a:avLst/>
          </a:prstGeom>
        </p:spPr>
      </p:pic>
      <p:pic>
        <p:nvPicPr>
          <p:cNvPr id="10" name="Picture 9" descr="cai-logo.jpg">
            <a:extLst>
              <a:ext uri="{FF2B5EF4-FFF2-40B4-BE49-F238E27FC236}">
                <a16:creationId xmlns:a16="http://schemas.microsoft.com/office/drawing/2014/main" id="{7F22BB57-0A8D-3749-BAA0-373CBD833C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518" y="75675"/>
            <a:ext cx="647084" cy="4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796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893875"/>
          </a:xfrm>
        </p:spPr>
        <p:txBody>
          <a:bodyPr>
            <a:noAutofit/>
          </a:bodyPr>
          <a:lstStyle/>
          <a:p>
            <a:pPr algn="l"/>
            <a:r>
              <a:rPr lang="en-US" sz="6000" b="1" spc="3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cs typeface="Stencil"/>
              </a:rPr>
              <a:t>Liability: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6678" y="1748866"/>
            <a:ext cx="8224625" cy="4794480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</a:rPr>
              <a:t>  A few last thoughts: </a:t>
            </a:r>
          </a:p>
          <a:p>
            <a:pPr algn="l"/>
            <a:endParaRPr lang="en-US" sz="800" dirty="0"/>
          </a:p>
          <a:p>
            <a:pPr marL="1033463" lvl="1" indent="-350838" algn="l">
              <a:buFont typeface="Arial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Looks Matter </a:t>
            </a:r>
          </a:p>
          <a:p>
            <a:pPr marL="1033463" lvl="1" indent="-350838" algn="l">
              <a:buFont typeface="Arial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What’s the back up plan if suspect(s) don’t exit after deploying Chemical Agents? </a:t>
            </a:r>
          </a:p>
          <a:p>
            <a:pPr marL="1033463" lvl="1" indent="-350838" algn="l">
              <a:buFont typeface="Arial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Is your plan reasonable and legally defensible?</a:t>
            </a:r>
          </a:p>
          <a:p>
            <a:pPr marL="1033463" lvl="1" indent="-350838" algn="l">
              <a:buFont typeface="Arial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Does your plan “Make Sense!” </a:t>
            </a:r>
          </a:p>
          <a:p>
            <a:pPr marL="1033463" lvl="1" indent="-350838" algn="l">
              <a:buFont typeface="Arial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What are other teams in your region doing? </a:t>
            </a:r>
          </a:p>
          <a:p>
            <a:pPr marL="682625" lvl="1" algn="l"/>
            <a:r>
              <a:rPr lang="en-US" dirty="0">
                <a:solidFill>
                  <a:srgbClr val="0000FF"/>
                </a:solidFill>
              </a:rPr>
              <a:t> </a:t>
            </a:r>
          </a:p>
          <a:p>
            <a:pPr algn="l"/>
            <a:r>
              <a:rPr lang="en-US" sz="2800" dirty="0"/>
              <a:t>	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52622E-5D4B-714D-8331-58299BB3A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866" y="63099"/>
            <a:ext cx="1734602" cy="545661"/>
          </a:xfrm>
          <a:prstGeom prst="rect">
            <a:avLst/>
          </a:prstGeom>
        </p:spPr>
      </p:pic>
      <p:pic>
        <p:nvPicPr>
          <p:cNvPr id="10" name="Picture 9" descr="cai-logo.jpg">
            <a:extLst>
              <a:ext uri="{FF2B5EF4-FFF2-40B4-BE49-F238E27FC236}">
                <a16:creationId xmlns:a16="http://schemas.microsoft.com/office/drawing/2014/main" id="{A3A6AD63-1BFF-2B41-BD5A-3FDC00904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518" y="75675"/>
            <a:ext cx="647084" cy="4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84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248385" y="1685399"/>
            <a:ext cx="6400800" cy="5439961"/>
          </a:xfrm>
        </p:spPr>
        <p:txBody>
          <a:bodyPr>
            <a:normAutofit/>
          </a:bodyPr>
          <a:lstStyle/>
          <a:p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j-lt"/>
              </a:rPr>
              <a:t>Questions </a:t>
            </a:r>
          </a:p>
          <a:p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j-lt"/>
              </a:rPr>
              <a:t>or </a:t>
            </a:r>
          </a:p>
          <a:p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j-lt"/>
              </a:rPr>
              <a:t>Comments </a:t>
            </a:r>
          </a:p>
          <a:p>
            <a:endParaRPr lang="en-US" dirty="0">
              <a:ln>
                <a:solidFill>
                  <a:schemeClr val="tx1"/>
                </a:solidFill>
              </a:ln>
              <a:solidFill>
                <a:schemeClr val="bg2">
                  <a:lumMod val="50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5C41A5-4A3A-F549-AB0A-B92B1C912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866" y="63099"/>
            <a:ext cx="1734602" cy="545661"/>
          </a:xfrm>
          <a:prstGeom prst="rect">
            <a:avLst/>
          </a:prstGeom>
        </p:spPr>
      </p:pic>
      <p:pic>
        <p:nvPicPr>
          <p:cNvPr id="10" name="Picture 9" descr="cai-logo.jpg">
            <a:extLst>
              <a:ext uri="{FF2B5EF4-FFF2-40B4-BE49-F238E27FC236}">
                <a16:creationId xmlns:a16="http://schemas.microsoft.com/office/drawing/2014/main" id="{4F1DEA1F-72E4-7249-B3E9-41D3630E42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518" y="75675"/>
            <a:ext cx="647084" cy="4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7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870" y="758665"/>
            <a:ext cx="7772400" cy="893875"/>
          </a:xfrm>
        </p:spPr>
        <p:txBody>
          <a:bodyPr>
            <a:noAutofit/>
          </a:bodyPr>
          <a:lstStyle/>
          <a:p>
            <a:pPr algn="l"/>
            <a:r>
              <a:rPr lang="en-US" b="1" spc="3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+mn-lt"/>
                <a:cs typeface="Stencil"/>
              </a:rPr>
              <a:t>Breakout Group Exercise: </a:t>
            </a:r>
            <a:endParaRPr lang="en-US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57" y="1802445"/>
            <a:ext cx="8224625" cy="4794480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</a:rPr>
              <a:t>   </a:t>
            </a:r>
            <a:r>
              <a:rPr lang="en-US" sz="3600" b="1" dirty="0">
                <a:solidFill>
                  <a:srgbClr val="000000"/>
                </a:solidFill>
              </a:rPr>
              <a:t>As a CAI Team:  </a:t>
            </a:r>
          </a:p>
          <a:p>
            <a:pPr algn="l"/>
            <a:endParaRPr lang="en-US" sz="1800" b="1" dirty="0">
              <a:solidFill>
                <a:schemeClr val="bg2">
                  <a:lumMod val="75000"/>
                </a:schemeClr>
              </a:solidFill>
            </a:endParaRPr>
          </a:p>
          <a:p>
            <a:pPr marL="858838" indent="-514350" algn="l">
              <a:buAutoNum type="arabicPeriod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What is the biggest Liability Issue on your Team? </a:t>
            </a:r>
          </a:p>
          <a:p>
            <a:pPr marL="858838" indent="-514350" algn="l">
              <a:buAutoNum type="arabicPeriod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As a new CAI, how are you going to fix it?</a:t>
            </a:r>
          </a:p>
          <a:p>
            <a:pPr marL="858838" indent="-514350" algn="l">
              <a:buAutoNum type="arabicPeriod"/>
            </a:pPr>
            <a:endParaRPr lang="en-US" sz="2800" b="1" dirty="0">
              <a:solidFill>
                <a:schemeClr val="bg2">
                  <a:lumMod val="75000"/>
                </a:schemeClr>
              </a:solidFill>
            </a:endParaRPr>
          </a:p>
          <a:p>
            <a:pPr marL="344488" algn="l"/>
            <a:endParaRPr lang="en-US" b="1" dirty="0">
              <a:solidFill>
                <a:srgbClr val="000000"/>
              </a:solidFill>
            </a:endParaRPr>
          </a:p>
          <a:p>
            <a:pPr algn="l"/>
            <a:r>
              <a:rPr lang="en-US" sz="6000" b="1" dirty="0">
                <a:solidFill>
                  <a:srgbClr val="FF0000"/>
                </a:solidFill>
              </a:rPr>
              <a:t>         </a:t>
            </a:r>
            <a:r>
              <a:rPr lang="en-US" sz="6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1 Minute Brief</a:t>
            </a:r>
          </a:p>
          <a:p>
            <a:pPr algn="l"/>
            <a:r>
              <a:rPr lang="en-US" sz="2800" dirty="0"/>
              <a:t>		</a:t>
            </a:r>
          </a:p>
        </p:txBody>
      </p:sp>
      <p:pic>
        <p:nvPicPr>
          <p:cNvPr id="7" name="Picture 6" descr="cai-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518" y="75675"/>
            <a:ext cx="647084" cy="4309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8537" y="53711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459E3E-9E96-F94A-9BDB-F262004BC8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866" y="63099"/>
            <a:ext cx="1734602" cy="54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212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0A7D08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Tradition.thmx</Template>
  <TotalTime>2392</TotalTime>
  <Words>544</Words>
  <Application>Microsoft Macintosh PowerPoint</Application>
  <PresentationFormat>On-screen Show (4:3)</PresentationFormat>
  <Paragraphs>150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Stencil</vt:lpstr>
      <vt:lpstr>Office Theme</vt:lpstr>
      <vt:lpstr>PowerPoint Presentation</vt:lpstr>
      <vt:lpstr>Breakout Group Exercise: </vt:lpstr>
      <vt:lpstr>Liability:</vt:lpstr>
      <vt:lpstr>Liability:</vt:lpstr>
      <vt:lpstr>Liability:</vt:lpstr>
      <vt:lpstr>PowerPoint Presentation</vt:lpstr>
      <vt:lpstr>Liability:</vt:lpstr>
      <vt:lpstr>Liability:</vt:lpstr>
      <vt:lpstr>Liability:</vt:lpstr>
      <vt:lpstr>Liability:</vt:lpstr>
      <vt:lpstr>Liability:</vt:lpstr>
      <vt:lpstr>PowerPoint Presentation</vt:lpstr>
      <vt:lpstr>Breakout Group Exercise: 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Reluctance to use Chemical Agents in a modern tactical ENVIRONMENT </dc:title>
  <dc:creator>Admin</dc:creator>
  <cp:lastModifiedBy>Phil Myers</cp:lastModifiedBy>
  <cp:revision>266</cp:revision>
  <dcterms:created xsi:type="dcterms:W3CDTF">2015-09-14T19:49:35Z</dcterms:created>
  <dcterms:modified xsi:type="dcterms:W3CDTF">2018-06-12T23:17:50Z</dcterms:modified>
</cp:coreProperties>
</file>